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6" r:id="rId10"/>
    <p:sldId id="265" r:id="rId11"/>
    <p:sldId id="267" r:id="rId12"/>
    <p:sldId id="268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680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0CCF86-2529-4886-B157-C1AA2A54DAC2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7BA41-E3D9-491D-9D7E-FE92AF2C7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7229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7BA41-E3D9-491D-9D7E-FE92AF2C74C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6773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638DE-09E7-4D18-9FA6-96B8FCD2FB2E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97E80-464D-4990-93E8-495317D439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60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638DE-09E7-4D18-9FA6-96B8FCD2FB2E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97E80-464D-4990-93E8-495317D439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759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638DE-09E7-4D18-9FA6-96B8FCD2FB2E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97E80-464D-4990-93E8-495317D439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537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638DE-09E7-4D18-9FA6-96B8FCD2FB2E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97E80-464D-4990-93E8-495317D439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980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638DE-09E7-4D18-9FA6-96B8FCD2FB2E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97E80-464D-4990-93E8-495317D439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378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638DE-09E7-4D18-9FA6-96B8FCD2FB2E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97E80-464D-4990-93E8-495317D439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7532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638DE-09E7-4D18-9FA6-96B8FCD2FB2E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97E80-464D-4990-93E8-495317D439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8312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638DE-09E7-4D18-9FA6-96B8FCD2FB2E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97E80-464D-4990-93E8-495317D439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629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638DE-09E7-4D18-9FA6-96B8FCD2FB2E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97E80-464D-4990-93E8-495317D439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3233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638DE-09E7-4D18-9FA6-96B8FCD2FB2E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97E80-464D-4990-93E8-495317D439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6723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638DE-09E7-4D18-9FA6-96B8FCD2FB2E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97E80-464D-4990-93E8-495317D439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4705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638DE-09E7-4D18-9FA6-96B8FCD2FB2E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97E80-464D-4990-93E8-495317D439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512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638DE-09E7-4D18-9FA6-96B8FCD2FB2E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97E80-464D-4990-93E8-495317D439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095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845638DE-09E7-4D18-9FA6-96B8FCD2FB2E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BD97E80-464D-4990-93E8-495317D439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272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45638DE-09E7-4D18-9FA6-96B8FCD2FB2E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BD97E80-464D-4990-93E8-495317D439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5725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AE5D76-F06A-4451-B7AD-C126EC9B7E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0" i="0">
                <a:solidFill>
                  <a:srgbClr val="1D2125"/>
                </a:solidFill>
                <a:effectLst/>
                <a:latin typeface="SamsungOne400"/>
              </a:rPr>
              <a:t>Карта-навигатор </a:t>
            </a:r>
            <a:r>
              <a:rPr lang="ru-RU" b="0" i="0" dirty="0">
                <a:solidFill>
                  <a:srgbClr val="1D2125"/>
                </a:solidFill>
                <a:effectLst/>
                <a:latin typeface="SamsungOne400"/>
              </a:rPr>
              <a:t>по студенческому городку. </a:t>
            </a:r>
            <a:r>
              <a:rPr lang="en-US" b="0" i="0" dirty="0">
                <a:solidFill>
                  <a:srgbClr val="1D2125"/>
                </a:solidFill>
                <a:effectLst/>
                <a:latin typeface="SamsungOne400"/>
              </a:rPr>
              <a:t>USPTU Map.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76CB75E-BE5F-4B2D-839B-36983E2B3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283239"/>
          </a:xfrm>
        </p:spPr>
        <p:txBody>
          <a:bodyPr>
            <a:normAutofit/>
          </a:bodyPr>
          <a:lstStyle/>
          <a:p>
            <a:r>
              <a:rPr lang="ru-RU" dirty="0" err="1"/>
              <a:t>Хасиятулин</a:t>
            </a:r>
            <a:r>
              <a:rPr lang="ru-RU" dirty="0"/>
              <a:t> Камиль</a:t>
            </a:r>
          </a:p>
          <a:p>
            <a:r>
              <a:rPr lang="ru-RU" dirty="0"/>
              <a:t>Газизова Сабина</a:t>
            </a:r>
          </a:p>
          <a:p>
            <a:r>
              <a:rPr lang="ru-RU" dirty="0"/>
              <a:t>БПО21-01</a:t>
            </a:r>
          </a:p>
        </p:txBody>
      </p:sp>
    </p:spTree>
    <p:extLst>
      <p:ext uri="{BB962C8B-B14F-4D97-AF65-F5344CB8AC3E}">
        <p14:creationId xmlns:p14="http://schemas.microsoft.com/office/powerpoint/2010/main" val="199744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830400-513C-4352-91E3-1F6F4FDF2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42" y="957202"/>
            <a:ext cx="7821116" cy="57920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0BD667-B227-4962-98A5-E66411482DF6}"/>
              </a:ext>
            </a:extLst>
          </p:cNvPr>
          <p:cNvSpPr txBox="1"/>
          <p:nvPr/>
        </p:nvSpPr>
        <p:spPr>
          <a:xfrm>
            <a:off x="0" y="22624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/>
              <a:t>Логическая модель</a:t>
            </a:r>
          </a:p>
        </p:txBody>
      </p:sp>
    </p:spTree>
    <p:extLst>
      <p:ext uri="{BB962C8B-B14F-4D97-AF65-F5344CB8AC3E}">
        <p14:creationId xmlns:p14="http://schemas.microsoft.com/office/powerpoint/2010/main" val="40465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8C965E6-7889-4393-9BB5-6AFFDA014B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975" y="2272856"/>
            <a:ext cx="12620625" cy="7114097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A3E001F-7FBE-4DD4-B041-4091DB57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7CCC2D8-ED4C-4C86-8B00-42B9F42EF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91907"/>
            <a:ext cx="5185873" cy="4404756"/>
          </a:xfrm>
          <a:gradFill flip="none" rotWithShape="1">
            <a:gsLst>
              <a:gs pos="0">
                <a:schemeClr val="bg2">
                  <a:lumMod val="100000"/>
                </a:schemeClr>
              </a:gs>
              <a:gs pos="100000">
                <a:schemeClr val="accent1">
                  <a:lumMod val="98000"/>
                  <a:lumOff val="2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>
            <a:normAutofit/>
          </a:bodyPr>
          <a:lstStyle/>
          <a:p>
            <a:r>
              <a:rPr lang="ru-RU" sz="2200" dirty="0"/>
              <a:t>Для отображения карт и построения маршрутов используется </a:t>
            </a:r>
            <a:r>
              <a:rPr lang="ru-RU" sz="2200" dirty="0" err="1"/>
              <a:t>Yandex</a:t>
            </a:r>
            <a:r>
              <a:rPr lang="ru-RU" sz="2200" dirty="0"/>
              <a:t> </a:t>
            </a:r>
            <a:r>
              <a:rPr lang="ru-RU" sz="2200" dirty="0" err="1"/>
              <a:t>MapKit</a:t>
            </a:r>
            <a:r>
              <a:rPr lang="ru-RU" sz="2200" dirty="0"/>
              <a:t>. Библиотека, предоставляемая Яндексом, позволяет интегрировать в приложение функции картографии и навигации, обеспечивая высокую точность и удобство использования.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4329A3A-D630-4DA4-84B1-16B1D9285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15" y="2291906"/>
            <a:ext cx="5194583" cy="4404757"/>
          </a:xfrm>
          <a:gradFill>
            <a:gsLst>
              <a:gs pos="0">
                <a:schemeClr val="bg2">
                  <a:lumMod val="100000"/>
                </a:schemeClr>
              </a:gs>
              <a:gs pos="100000">
                <a:schemeClr val="accent1">
                  <a:lumMod val="98000"/>
                  <a:lumOff val="2000"/>
                  <a:alpha val="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>
            <a:normAutofit/>
          </a:bodyPr>
          <a:lstStyle/>
          <a:p>
            <a:r>
              <a:rPr lang="ru-RU" sz="2200" dirty="0"/>
              <a:t>Для работы с асинхронными задачами и потоками данных используется библиотека </a:t>
            </a:r>
            <a:r>
              <a:rPr lang="ru-RU" sz="2200" dirty="0" err="1"/>
              <a:t>Kotlin</a:t>
            </a:r>
            <a:r>
              <a:rPr lang="ru-RU" sz="2200" dirty="0"/>
              <a:t> </a:t>
            </a:r>
            <a:r>
              <a:rPr lang="ru-RU" sz="2200" dirty="0" err="1"/>
              <a:t>Coroutines</a:t>
            </a:r>
            <a:r>
              <a:rPr lang="ru-RU" sz="2200" dirty="0"/>
              <a:t>, которая упрощает управление асинхронными операциями и многопоточностью в приложении.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623AE5-1171-4946-B76A-DFA8BED68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87" y="838332"/>
            <a:ext cx="4181823" cy="5513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4E90CB-7A95-4E02-849D-41E10B814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119" y="225591"/>
            <a:ext cx="3512508" cy="175076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D17656E-B312-4BCB-8E86-F8B97379484E}"/>
              </a:ext>
            </a:extLst>
          </p:cNvPr>
          <p:cNvSpPr/>
          <p:nvPr/>
        </p:nvSpPr>
        <p:spPr>
          <a:xfrm>
            <a:off x="8403681" y="540000"/>
            <a:ext cx="54142" cy="1177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844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1B45AB-548C-4227-8A4C-57FD98AC3D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22287"/>
            <a:ext cx="12192000" cy="6096000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D423E82-9035-4A5B-86F3-D71AB69BB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B7CEA2C1-4EC4-4325-98F3-8602D9B73A1F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bg2">
                  <a:lumMod val="100000"/>
                  <a:alpha val="43000"/>
                </a:schemeClr>
              </a:gs>
              <a:gs pos="100000">
                <a:schemeClr val="accent1">
                  <a:lumMod val="98000"/>
                  <a:lumOff val="2000"/>
                  <a:alpha val="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3200" dirty="0"/>
              <a:t>	В рамках курсовой работы было разработано мобильное приложение «Навигатор по студенческому городку», содержащее функционал для эффективной навигации по территории университетского кампуса.</a:t>
            </a:r>
          </a:p>
        </p:txBody>
      </p:sp>
    </p:spTree>
    <p:extLst>
      <p:ext uri="{BB962C8B-B14F-4D97-AF65-F5344CB8AC3E}">
        <p14:creationId xmlns:p14="http://schemas.microsoft.com/office/powerpoint/2010/main" val="1157343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67F58C-4DE6-42DF-820D-0ABDB642CCE4}"/>
              </a:ext>
            </a:extLst>
          </p:cNvPr>
          <p:cNvSpPr txBox="1"/>
          <p:nvPr/>
        </p:nvSpPr>
        <p:spPr>
          <a:xfrm>
            <a:off x="1066800" y="2797629"/>
            <a:ext cx="10058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900608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5423D-AF09-45CB-B8E8-6BB6D4F3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F71CF1-AF35-4F18-B67D-EFD1933E9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536732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400" dirty="0"/>
              <a:t>Для студентов, преподавателей и гостей университетского кампуса крайне важно быстро и точно находить нужные здания, аудитории, административные офисы и другие объекты инфраструктуры. Традиционные способы навигации, такие как печатные карты или статические электронные схемы, часто оказываются неудобными и устаревшими.</a:t>
            </a:r>
          </a:p>
          <a:p>
            <a:pPr algn="just"/>
            <a:r>
              <a:rPr lang="ru-RU" sz="2400" dirty="0"/>
              <a:t>Использование мобильного приложения "Навигатор по студенческому городку" позволяет обеспечить интерактивность, актуальность данных и удобство использования. Таким образом, создание такого приложения отвечает потребностям современного студенческого сообщества в эффективной и удобной навигации.</a:t>
            </a:r>
          </a:p>
          <a:p>
            <a:pPr algn="just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0479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E40E83-29EC-4D2F-B768-B7164F57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ECECEC"/>
                </a:solidFill>
                <a:effectLst/>
                <a:latin typeface="Söhne"/>
              </a:rPr>
              <a:t>Основные </a:t>
            </a:r>
            <a:r>
              <a:rPr lang="ru-RU" dirty="0">
                <a:solidFill>
                  <a:srgbClr val="ECECEC"/>
                </a:solidFill>
                <a:latin typeface="Söhne"/>
              </a:rPr>
              <a:t>задачи</a:t>
            </a:r>
            <a:r>
              <a:rPr lang="ru-RU" b="1" i="0" dirty="0">
                <a:solidFill>
                  <a:srgbClr val="ECECEC"/>
                </a:solidFill>
                <a:effectLst/>
                <a:latin typeface="Söhne"/>
              </a:rPr>
              <a:t> приложения и особенности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4482EA1-BDC4-4593-B11E-A52964BA9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400" b="1" u="sng" dirty="0"/>
              <a:t>Задачи</a:t>
            </a:r>
            <a:endParaRPr lang="ru-RU" b="1" u="sng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75C15F-9F3B-4E61-8C74-1D867C981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4729" y="2952354"/>
            <a:ext cx="5189856" cy="3712397"/>
          </a:xfrm>
        </p:spPr>
        <p:txBody>
          <a:bodyPr>
            <a:noAutofit/>
          </a:bodyPr>
          <a:lstStyle/>
          <a:p>
            <a:r>
              <a:rPr lang="ru-RU" sz="1900" dirty="0"/>
              <a:t>Предоставление точных и актуальных картографических данных о студенческом городке.</a:t>
            </a:r>
          </a:p>
          <a:p>
            <a:r>
              <a:rPr lang="ru-RU" sz="1900" dirty="0"/>
              <a:t>Обеспечение простого и интуитивно понятного интерфейса для удобного взаимодействия с картой.</a:t>
            </a:r>
          </a:p>
          <a:p>
            <a:r>
              <a:rPr lang="ru-RU" sz="1900" dirty="0"/>
              <a:t>Предоставление различных </a:t>
            </a:r>
            <a:r>
              <a:rPr lang="ru-RU" sz="1900" dirty="0" err="1"/>
              <a:t>функциональностей</a:t>
            </a:r>
            <a:r>
              <a:rPr lang="ru-RU" sz="1900" dirty="0"/>
              <a:t>, таких как поиск объектов, отображение маршрутов.</a:t>
            </a:r>
          </a:p>
          <a:p>
            <a:r>
              <a:rPr lang="ru-RU" sz="1900" dirty="0"/>
              <a:t>Возможность определения местоположения.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5265805-3344-4481-823E-BE661D6F41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sz="2400" b="1" u="sng" dirty="0"/>
              <a:t>Особенности</a:t>
            </a:r>
            <a:endParaRPr lang="ru-RU" b="1" u="sng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4BE834F-3F32-40FE-8BAC-F3F0A4152F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7415" y="2952355"/>
            <a:ext cx="5194583" cy="3712396"/>
          </a:xfrm>
        </p:spPr>
        <p:txBody>
          <a:bodyPr>
            <a:normAutofit/>
          </a:bodyPr>
          <a:lstStyle/>
          <a:p>
            <a:r>
              <a:rPr lang="ru-RU" sz="2000" dirty="0"/>
              <a:t>Использование </a:t>
            </a:r>
            <a:r>
              <a:rPr lang="ru-RU" sz="2000" dirty="0" err="1"/>
              <a:t>Yandex</a:t>
            </a:r>
            <a:r>
              <a:rPr lang="ru-RU" sz="2000" dirty="0"/>
              <a:t> </a:t>
            </a:r>
            <a:r>
              <a:rPr lang="ru-RU" sz="2000" dirty="0" err="1"/>
              <a:t>MapKit</a:t>
            </a:r>
            <a:r>
              <a:rPr lang="ru-RU" sz="2000" dirty="0"/>
              <a:t> для точного и надежного навигационного опыта.</a:t>
            </a:r>
          </a:p>
          <a:p>
            <a:r>
              <a:rPr lang="ru-RU" sz="2000" dirty="0"/>
              <a:t>Интуитивный интерфейс, позволяющий быстро находить нужные объекты.</a:t>
            </a:r>
          </a:p>
          <a:p>
            <a:r>
              <a:rPr lang="ru-RU" sz="2000" dirty="0"/>
              <a:t>Работа исключительно на территории студенческого городка.</a:t>
            </a:r>
          </a:p>
        </p:txBody>
      </p:sp>
    </p:spTree>
    <p:extLst>
      <p:ext uri="{BB962C8B-B14F-4D97-AF65-F5344CB8AC3E}">
        <p14:creationId xmlns:p14="http://schemas.microsoft.com/office/powerpoint/2010/main" val="3570446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B1BBA83-476B-4988-B3D6-2D437584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28" y="718457"/>
            <a:ext cx="4852988" cy="788028"/>
          </a:xfrm>
        </p:spPr>
        <p:txBody>
          <a:bodyPr>
            <a:noAutofit/>
          </a:bodyPr>
          <a:lstStyle/>
          <a:p>
            <a:r>
              <a:rPr lang="ru-RU" sz="3200" dirty="0"/>
              <a:t>Стартовое окно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219D172-3B12-4F0E-AD05-42AC16F594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8763000" y="0"/>
            <a:ext cx="3429000" cy="6858000"/>
          </a:xfr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E268827E-67ED-4461-9D62-7A9E7BC17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4728" y="1600200"/>
            <a:ext cx="7218930" cy="5181600"/>
          </a:xfrm>
        </p:spPr>
        <p:txBody>
          <a:bodyPr>
            <a:normAutofit/>
          </a:bodyPr>
          <a:lstStyle/>
          <a:p>
            <a:pPr algn="just"/>
            <a:r>
              <a:rPr lang="ru-RU" sz="1800" dirty="0"/>
              <a:t>Первое что увидит пользователь после запуска приложения, это окно в котором сразу же будет показано навигационное меню.</a:t>
            </a:r>
          </a:p>
          <a:p>
            <a:pPr algn="just"/>
            <a:r>
              <a:rPr lang="ru-RU" sz="1800" dirty="0"/>
              <a:t>Навигационное меню включает в себя 2 группы: «Маршруты» и «Здания». Каждая из групп имеет соответствующие кнопки.</a:t>
            </a:r>
          </a:p>
          <a:p>
            <a:pPr algn="just"/>
            <a:r>
              <a:rPr lang="ru-RU" sz="1800" dirty="0"/>
              <a:t>Функционал кнопок в группе «Здания» заключается в быстром формировании маршрута от местоположения до выбранного здания.</a:t>
            </a:r>
          </a:p>
          <a:p>
            <a:pPr algn="just"/>
            <a:r>
              <a:rPr lang="ru-RU" sz="1800" dirty="0"/>
              <a:t>Группа «Маршруты» отвечает за реализацию специфических функций связанных с маршрутами.</a:t>
            </a:r>
          </a:p>
        </p:txBody>
      </p:sp>
    </p:spTree>
    <p:extLst>
      <p:ext uri="{BB962C8B-B14F-4D97-AF65-F5344CB8AC3E}">
        <p14:creationId xmlns:p14="http://schemas.microsoft.com/office/powerpoint/2010/main" val="1879330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B1BBA83-476B-4988-B3D6-2D437584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28" y="718457"/>
            <a:ext cx="4852988" cy="788028"/>
          </a:xfrm>
        </p:spPr>
        <p:txBody>
          <a:bodyPr>
            <a:noAutofit/>
          </a:bodyPr>
          <a:lstStyle/>
          <a:p>
            <a:r>
              <a:rPr lang="ru-RU" sz="3200" dirty="0"/>
              <a:t>Основная активность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219D172-3B12-4F0E-AD05-42AC16F594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8763000" y="0"/>
            <a:ext cx="3429000" cy="6858000"/>
          </a:xfr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E268827E-67ED-4461-9D62-7A9E7BC17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4728" y="1600200"/>
            <a:ext cx="7218930" cy="5181600"/>
          </a:xfrm>
        </p:spPr>
        <p:txBody>
          <a:bodyPr>
            <a:normAutofit/>
          </a:bodyPr>
          <a:lstStyle/>
          <a:p>
            <a:pPr algn="just"/>
            <a:r>
              <a:rPr lang="ru-RU" sz="1800" dirty="0"/>
              <a:t>После выбора маршрута или здания пользователю будет предоставлен короткий пеший маршрут по территории городка.</a:t>
            </a:r>
          </a:p>
          <a:p>
            <a:pPr algn="just"/>
            <a:r>
              <a:rPr lang="ru-RU" sz="1800" dirty="0"/>
              <a:t>Следует учитывать, две особенности приложения.</a:t>
            </a:r>
          </a:p>
          <a:p>
            <a:pPr algn="just"/>
            <a:r>
              <a:rPr lang="ru-RU" sz="1800" dirty="0"/>
              <a:t>Для использования формирований маршрутов от пользователя требуется время для определения местоположения пользователя. Статус отображен внизу экрана приложения на основной активности.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9A6374-E49D-4FCA-8491-5D93690A0F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33" b="4761"/>
          <a:stretch/>
        </p:blipFill>
        <p:spPr>
          <a:xfrm>
            <a:off x="814728" y="4397828"/>
            <a:ext cx="3086100" cy="6313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4824D2-1C92-48FB-8304-55485C03B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49" b="4444"/>
          <a:stretch/>
        </p:blipFill>
        <p:spPr>
          <a:xfrm>
            <a:off x="4124666" y="4397828"/>
            <a:ext cx="3086100" cy="63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93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B1BBA83-476B-4988-B3D6-2D437584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28" y="718457"/>
            <a:ext cx="4852988" cy="788028"/>
          </a:xfrm>
        </p:spPr>
        <p:txBody>
          <a:bodyPr>
            <a:noAutofit/>
          </a:bodyPr>
          <a:lstStyle/>
          <a:p>
            <a:r>
              <a:rPr lang="ru-RU" sz="3200" dirty="0"/>
              <a:t>Вторая особенность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219D172-3B12-4F0E-AD05-42AC16F594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8763000" y="0"/>
            <a:ext cx="3429000" cy="6858000"/>
          </a:xfr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E268827E-67ED-4461-9D62-7A9E7BC17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4728" y="1600200"/>
            <a:ext cx="7218930" cy="5181600"/>
          </a:xfrm>
        </p:spPr>
        <p:txBody>
          <a:bodyPr>
            <a:normAutofit/>
          </a:bodyPr>
          <a:lstStyle/>
          <a:p>
            <a:pPr algn="just"/>
            <a:r>
              <a:rPr lang="ru-RU" sz="1800" dirty="0"/>
              <a:t>Как было описано в начале, приложение работает исключительно на территории студенческого городка. Это означает что если пользователь попытается проложить из точки за пределами городка, приложение предложит пользователю воспользоваться услугами другого приложения предоставляющее расширенные картографические возможности.</a:t>
            </a:r>
          </a:p>
        </p:txBody>
      </p:sp>
    </p:spTree>
    <p:extLst>
      <p:ext uri="{BB962C8B-B14F-4D97-AF65-F5344CB8AC3E}">
        <p14:creationId xmlns:p14="http://schemas.microsoft.com/office/powerpoint/2010/main" val="2778876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325781CE-26AB-45EB-9B76-09CF8F82282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22499"/>
            <a:ext cx="2022475" cy="4494213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981C1413-1862-4B25-9205-399D4DD8C6D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611" y="2222500"/>
            <a:ext cx="2022475" cy="4494213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2F7611-CD92-4DBF-B2C6-23B632FE9810}"/>
              </a:ext>
            </a:extLst>
          </p:cNvPr>
          <p:cNvSpPr txBox="1"/>
          <p:nvPr/>
        </p:nvSpPr>
        <p:spPr>
          <a:xfrm>
            <a:off x="1905000" y="1005560"/>
            <a:ext cx="846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Два варианта выбора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4232936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B1BBA83-476B-4988-B3D6-2D437584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28" y="718457"/>
            <a:ext cx="4852988" cy="788028"/>
          </a:xfrm>
        </p:spPr>
        <p:txBody>
          <a:bodyPr>
            <a:noAutofit/>
          </a:bodyPr>
          <a:lstStyle/>
          <a:p>
            <a:r>
              <a:rPr lang="ru-RU" sz="3200" dirty="0"/>
              <a:t>От А до Б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219D172-3B12-4F0E-AD05-42AC16F594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63" t="5263"/>
          <a:stretch/>
        </p:blipFill>
        <p:spPr>
          <a:xfrm>
            <a:off x="8763000" y="0"/>
            <a:ext cx="3429000" cy="6858000"/>
          </a:xfr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E268827E-67ED-4461-9D62-7A9E7BC17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4728" y="1600200"/>
            <a:ext cx="7218930" cy="5181600"/>
          </a:xfrm>
        </p:spPr>
        <p:txBody>
          <a:bodyPr>
            <a:normAutofit/>
          </a:bodyPr>
          <a:lstStyle/>
          <a:p>
            <a:pPr algn="just"/>
            <a:r>
              <a:rPr lang="ru-RU" sz="1800" dirty="0"/>
              <a:t>Данная активность предоставляет возможность проложить маршрут между двумя точками. После выбора точек и нажатия кнопки, текущая активность закрывается возвращая пользователя на основную активность. На основной активности отображается сформированный маршрут.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86AC04-18CD-4A2C-B334-A27FCC0992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8" t="23333" r="5676" b="28413"/>
          <a:stretch/>
        </p:blipFill>
        <p:spPr>
          <a:xfrm>
            <a:off x="2895600" y="3287486"/>
            <a:ext cx="2772116" cy="330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45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EB1785-2BD4-413F-85F5-A51D3DD1CF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6131" y="1093509"/>
            <a:ext cx="10599738" cy="5567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BA556A-8F1E-4513-93D5-673CD184FEF2}"/>
              </a:ext>
            </a:extLst>
          </p:cNvPr>
          <p:cNvSpPr txBox="1"/>
          <p:nvPr/>
        </p:nvSpPr>
        <p:spPr>
          <a:xfrm>
            <a:off x="0" y="377072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Use case </a:t>
            </a:r>
            <a:r>
              <a:rPr lang="ru-RU" sz="3600" dirty="0"/>
              <a:t>диаграмма </a:t>
            </a:r>
          </a:p>
        </p:txBody>
      </p:sp>
    </p:spTree>
    <p:extLst>
      <p:ext uri="{BB962C8B-B14F-4D97-AF65-F5344CB8AC3E}">
        <p14:creationId xmlns:p14="http://schemas.microsoft.com/office/powerpoint/2010/main" val="2292107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итаты">
  <a:themeElements>
    <a:clrScheme name="Зеленый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Цитаты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Цитаты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TM03457503[[fn=Цитаты]]</Template>
  <TotalTime>221</TotalTime>
  <Words>459</Words>
  <Application>Microsoft Office PowerPoint</Application>
  <PresentationFormat>Широкоэкранный</PresentationFormat>
  <Paragraphs>40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Calibri</vt:lpstr>
      <vt:lpstr>Century Gothic</vt:lpstr>
      <vt:lpstr>SamsungOne400</vt:lpstr>
      <vt:lpstr>Söhne</vt:lpstr>
      <vt:lpstr>Wingdings 2</vt:lpstr>
      <vt:lpstr>Цитаты</vt:lpstr>
      <vt:lpstr>Карта-навигатор по студенческому городку. USPTU Map.</vt:lpstr>
      <vt:lpstr>Актуальность</vt:lpstr>
      <vt:lpstr>Основные задачи приложения и особенности</vt:lpstr>
      <vt:lpstr>Стартовое окно</vt:lpstr>
      <vt:lpstr>Основная активность</vt:lpstr>
      <vt:lpstr>Вторая особенность</vt:lpstr>
      <vt:lpstr>Презентация PowerPoint</vt:lpstr>
      <vt:lpstr>От А до Б</vt:lpstr>
      <vt:lpstr>Презентация PowerPoint</vt:lpstr>
      <vt:lpstr>Презентация PowerPoint</vt:lpstr>
      <vt:lpstr>Технологии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Карта Навигатор по студенческому городку.</dc:title>
  <dc:creator>Naillin GR</dc:creator>
  <cp:lastModifiedBy>Naillin GR</cp:lastModifiedBy>
  <cp:revision>16</cp:revision>
  <dcterms:created xsi:type="dcterms:W3CDTF">2024-05-16T09:31:29Z</dcterms:created>
  <dcterms:modified xsi:type="dcterms:W3CDTF">2024-06-03T19:37:06Z</dcterms:modified>
</cp:coreProperties>
</file>